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7" r:id="rId32"/>
    <p:sldId id="308" r:id="rId33"/>
    <p:sldId id="306" r:id="rId34"/>
    <p:sldId id="309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10" r:id="rId43"/>
    <p:sldId id="312" r:id="rId44"/>
    <p:sldId id="311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069F-F866-4A44-94BB-A06040F462AF}" type="datetimeFigureOut">
              <a:rPr lang="nl-BE" smtClean="0"/>
              <a:pPr/>
              <a:t>1/10/2012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C0A7-0740-4A77-ABA6-7CD24EF6855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0"/>
            <a:ext cx="4320480" cy="64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DSM 5: criteria </a:t>
            </a:r>
            <a:r>
              <a:rPr lang="nl-BE" dirty="0" err="1" smtClean="0"/>
              <a:t>autismespectrumstoornis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persistente tekorten in sociale communicatie en sociale interactie</a:t>
            </a:r>
          </a:p>
          <a:p>
            <a:r>
              <a:rPr lang="nl-BE" dirty="0" smtClean="0"/>
              <a:t>beperkte, repetitieve patronen van gedrag, interesses of activiteiten</a:t>
            </a:r>
            <a:endParaRPr 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2.1 Problemen in sociale interactie en sociale communicatie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tekorten in sociaal-emotionele wederkerigheid</a:t>
            </a:r>
          </a:p>
          <a:p>
            <a:r>
              <a:rPr lang="nl-BE" dirty="0" smtClean="0"/>
              <a:t>tekorten in non-verbale communicatieve gedragingen</a:t>
            </a:r>
          </a:p>
          <a:p>
            <a:r>
              <a:rPr lang="nl-BE" dirty="0" smtClean="0"/>
              <a:t>tekorten in het ontwikkelen en onderhouden van relaties</a:t>
            </a:r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2.1.1 Inleiding: sociale subtypes van Lorna </a:t>
            </a:r>
            <a:r>
              <a:rPr lang="nl-BE" dirty="0" err="1" smtClean="0"/>
              <a:t>Wing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afzijdige subtype</a:t>
            </a:r>
          </a:p>
          <a:p>
            <a:r>
              <a:rPr lang="nl-BE" dirty="0" smtClean="0"/>
              <a:t>passieve subtype</a:t>
            </a:r>
          </a:p>
          <a:p>
            <a:r>
              <a:rPr lang="nl-BE" dirty="0" smtClean="0"/>
              <a:t>‘actief, maar bizarre’ subtype</a:t>
            </a:r>
          </a:p>
          <a:p>
            <a:r>
              <a:rPr lang="nl-BE" dirty="0" smtClean="0"/>
              <a:t>hoogdravende subtype</a:t>
            </a:r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2.1.2 Tekorten in sociaal-emotionele wederkerigheid: sociale interactie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overlevingsstrategieën: scenario’s, scripts</a:t>
            </a:r>
          </a:p>
          <a:p>
            <a:r>
              <a:rPr lang="nl-BE" dirty="0" smtClean="0"/>
              <a:t>sociale blindheid, afstemmingsproblemen</a:t>
            </a:r>
          </a:p>
          <a:p>
            <a:r>
              <a:rPr lang="nl-BE" dirty="0" smtClean="0"/>
              <a:t>gebrek aan inlevingsvermogen (‘</a:t>
            </a:r>
            <a:r>
              <a:rPr lang="nl-BE" dirty="0" err="1" smtClean="0"/>
              <a:t>theory</a:t>
            </a:r>
            <a:r>
              <a:rPr lang="nl-BE" dirty="0" smtClean="0"/>
              <a:t> of </a:t>
            </a:r>
            <a:r>
              <a:rPr lang="nl-BE" dirty="0" err="1" smtClean="0"/>
              <a:t>mind</a:t>
            </a:r>
            <a:r>
              <a:rPr lang="nl-BE" dirty="0" smtClean="0"/>
              <a:t>’)</a:t>
            </a:r>
          </a:p>
          <a:p>
            <a:pPr>
              <a:buNone/>
            </a:pPr>
            <a:r>
              <a:rPr lang="nl-BE" dirty="0" smtClean="0"/>
              <a:t>-&gt; soms kwetsend, maar ook kwetsbaar</a:t>
            </a:r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2.1.2 Tekorten in sociaal-emotionele wederkerigheid: sociale communicatie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r>
              <a:rPr lang="nl-BE" dirty="0" smtClean="0"/>
              <a:t>onvoldoende </a:t>
            </a:r>
            <a:r>
              <a:rPr lang="nl-BE" dirty="0" err="1" smtClean="0"/>
              <a:t>heen-en-weer-communicatie</a:t>
            </a:r>
            <a:endParaRPr lang="nl-BE" dirty="0" smtClean="0"/>
          </a:p>
          <a:p>
            <a:r>
              <a:rPr lang="nl-BE" dirty="0" smtClean="0"/>
              <a:t>expressieve communicatie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beperkte communicatiedrang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associatieve monologen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problemen met beurtrol en organisatie van communicatie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stijve boekentaal, uitgestelde echolalie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moeite om verhaal te vertellen </a:t>
            </a:r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2.1.2 Tekorten in sociaal-emotionele wederkerigheid: sociale communicatie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receptieve communicatie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gebrek aan soepelheid en snelheid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moeite met complexe, meervoudige opdrachten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moeite met minder duidelijke taal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moeite met algemene, weinig concrete (</a:t>
            </a:r>
            <a:r>
              <a:rPr lang="nl-BE" dirty="0" err="1" smtClean="0"/>
              <a:t>groeps</a:t>
            </a:r>
            <a:r>
              <a:rPr lang="nl-BE" dirty="0" smtClean="0"/>
              <a:t>)opdrachten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moeite met grapjes, beeldspraak, dubbele bodems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moeite met verschillende betekenis van woorden</a:t>
            </a:r>
          </a:p>
          <a:p>
            <a:pPr lvl="1"/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2.1.3 Tekorten in non-verbale communicatieve gedragingen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oogcontact</a:t>
            </a:r>
          </a:p>
          <a:p>
            <a:r>
              <a:rPr lang="nl-BE" dirty="0" smtClean="0"/>
              <a:t>gelaatsuitdrukking</a:t>
            </a:r>
          </a:p>
          <a:p>
            <a:r>
              <a:rPr lang="nl-BE" dirty="0" smtClean="0"/>
              <a:t>non-verbale communicatie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gebruik non-verbale taal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begrijpen non-verbale taal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2.1.4 Tekorten in het ontwikkelen en onderhouden van relaties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vriendschap sluiten en onderhouden</a:t>
            </a:r>
          </a:p>
          <a:p>
            <a:r>
              <a:rPr lang="nl-BE" dirty="0" smtClean="0"/>
              <a:t>samen spelen met andere kinderen</a:t>
            </a:r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2.2 Beperkte, repetitieve patronen van gedrag, interesses en activiteiten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 smtClean="0"/>
          </a:p>
          <a:p>
            <a:r>
              <a:rPr lang="nl-BE" dirty="0" smtClean="0"/>
              <a:t>stereotiepe of repetitieve spraak, bewegingen of gebruik van objecten</a:t>
            </a:r>
          </a:p>
          <a:p>
            <a:r>
              <a:rPr lang="nl-BE" dirty="0" smtClean="0"/>
              <a:t>excessief vasthangen aan routines, geritualiseerde gedragspatronen of excessieve weerstand tegen verandering</a:t>
            </a:r>
          </a:p>
          <a:p>
            <a:r>
              <a:rPr lang="nl-BE" dirty="0"/>
              <a:t>b</a:t>
            </a:r>
            <a:r>
              <a:rPr lang="nl-BE" dirty="0" smtClean="0"/>
              <a:t>eperkte, vaste interesses die abnormaal zijn in intensiteit of focus</a:t>
            </a:r>
          </a:p>
          <a:p>
            <a:r>
              <a:rPr lang="nl-BE" dirty="0" smtClean="0"/>
              <a:t>hyper- of hyporeactiviteit t.o. sensorische prikkels of ongewone interesse in sensorische aspecten van omgeving</a:t>
            </a:r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dirty="0" smtClean="0"/>
              <a:t/>
            </a:r>
            <a:br>
              <a:rPr lang="nl-BE" sz="4000" dirty="0" smtClean="0"/>
            </a:br>
            <a:r>
              <a:rPr lang="nl-BE" sz="4000" dirty="0" smtClean="0"/>
              <a:t>2.2.1 Stereotiepe of repetitieve spraak, bewegingen of gebruik van objecten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stereotiepe bewegingen</a:t>
            </a:r>
          </a:p>
          <a:p>
            <a:r>
              <a:rPr lang="nl-BE" dirty="0" smtClean="0"/>
              <a:t>stereotiepe activiteiten</a:t>
            </a:r>
          </a:p>
          <a:p>
            <a:r>
              <a:rPr lang="nl-BE" dirty="0" smtClean="0"/>
              <a:t>stereotiepe taal: (uitgestelde) echolalie</a:t>
            </a:r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1. Inleiding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sz="4000" dirty="0" smtClean="0"/>
              <a:t>2.2.2 Excessief vasthangen aan routines, geritualiseerde gedragspatronen of excessieve weerstand tegen verandering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r>
              <a:rPr lang="nl-BE" dirty="0" smtClean="0"/>
              <a:t>eigen spoor volgen</a:t>
            </a:r>
          </a:p>
          <a:p>
            <a:r>
              <a:rPr lang="nl-BE" dirty="0" smtClean="0"/>
              <a:t>moeite met opgelegde veranderingen</a:t>
            </a:r>
          </a:p>
          <a:p>
            <a:r>
              <a:rPr lang="nl-BE" dirty="0" smtClean="0"/>
              <a:t>probleemgedrag bij veranderingen, nieuwe situaties</a:t>
            </a:r>
          </a:p>
          <a:p>
            <a:r>
              <a:rPr lang="nl-BE" dirty="0" smtClean="0"/>
              <a:t>moeite met overgangen</a:t>
            </a:r>
          </a:p>
          <a:p>
            <a:r>
              <a:rPr lang="nl-BE" dirty="0" smtClean="0"/>
              <a:t>rituelen en routines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2.2.3 </a:t>
            </a:r>
            <a:r>
              <a:rPr lang="nl-BE" sz="4000" dirty="0" smtClean="0"/>
              <a:t>Beperkte, vaste interesses die abnormaal zijn in intensiteit of focus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afwijkende en beperkte interesses</a:t>
            </a:r>
          </a:p>
          <a:p>
            <a:r>
              <a:rPr lang="nl-BE" dirty="0" smtClean="0"/>
              <a:t>verzamelingen, fascinaties en lijstjes</a:t>
            </a:r>
          </a:p>
          <a:p>
            <a:r>
              <a:rPr lang="nl-BE" dirty="0" smtClean="0"/>
              <a:t>houvast en zekerheid</a:t>
            </a:r>
          </a:p>
          <a:p>
            <a:r>
              <a:rPr lang="nl-BE" dirty="0" smtClean="0"/>
              <a:t>oplossing vrijetijdsprobleem</a:t>
            </a:r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Autofit/>
          </a:bodyPr>
          <a:lstStyle/>
          <a:p>
            <a:r>
              <a:rPr lang="nl-BE" sz="3600" dirty="0" smtClean="0"/>
              <a:t>2.2.4 Hyper- of hyporeactiviteit t.o. sensorische prikkels of ongewone interesse in sensorische aspecten 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horen</a:t>
            </a:r>
          </a:p>
          <a:p>
            <a:r>
              <a:rPr lang="nl-BE" dirty="0" smtClean="0"/>
              <a:t>zien</a:t>
            </a:r>
          </a:p>
          <a:p>
            <a:r>
              <a:rPr lang="nl-BE" dirty="0" smtClean="0"/>
              <a:t>voelen</a:t>
            </a:r>
          </a:p>
          <a:p>
            <a:r>
              <a:rPr lang="nl-BE" dirty="0" smtClean="0"/>
              <a:t>ruiken</a:t>
            </a:r>
          </a:p>
          <a:p>
            <a:r>
              <a:rPr lang="nl-BE" dirty="0" smtClean="0"/>
              <a:t>proeven</a:t>
            </a:r>
          </a:p>
          <a:p>
            <a:r>
              <a:rPr lang="nl-BE" dirty="0" smtClean="0"/>
              <a:t>interne zintuigen</a:t>
            </a:r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3. Het denken: de binnenkant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Als de wereld er anders uitziet…</a:t>
            </a:r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Het denken: de cognitieve hypotheses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err="1" smtClean="0"/>
              <a:t>theory</a:t>
            </a:r>
            <a:r>
              <a:rPr lang="nl-BE" dirty="0" smtClean="0"/>
              <a:t> of </a:t>
            </a:r>
            <a:r>
              <a:rPr lang="nl-BE" dirty="0" err="1" smtClean="0"/>
              <a:t>mind</a:t>
            </a:r>
            <a:endParaRPr lang="nl-BE" dirty="0" smtClean="0"/>
          </a:p>
          <a:p>
            <a:r>
              <a:rPr lang="nl-BE" dirty="0" smtClean="0"/>
              <a:t>problemen met executieve functies</a:t>
            </a:r>
          </a:p>
          <a:p>
            <a:r>
              <a:rPr lang="nl-BE" dirty="0" err="1" smtClean="0"/>
              <a:t>central</a:t>
            </a:r>
            <a:r>
              <a:rPr lang="nl-BE" dirty="0" smtClean="0"/>
              <a:t> </a:t>
            </a:r>
            <a:r>
              <a:rPr lang="nl-BE" dirty="0" err="1" smtClean="0"/>
              <a:t>coherence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Vermeulen: gebrek aan </a:t>
            </a:r>
            <a:r>
              <a:rPr lang="nl-BE" dirty="0" err="1" smtClean="0"/>
              <a:t>samenhangdenken</a:t>
            </a:r>
            <a:endParaRPr lang="nl-BE" dirty="0" smtClean="0"/>
          </a:p>
          <a:p>
            <a:pPr lvl="1"/>
            <a:r>
              <a:rPr lang="nl-BE" dirty="0" smtClean="0"/>
              <a:t>de Bruin: waarnemen in puzzelstukjes</a:t>
            </a:r>
          </a:p>
          <a:p>
            <a:pPr lvl="1"/>
            <a:r>
              <a:rPr lang="nl-BE" dirty="0" smtClean="0"/>
              <a:t>Vermeulen en de Bruin: </a:t>
            </a:r>
            <a:r>
              <a:rPr lang="nl-BE" dirty="0" err="1" smtClean="0"/>
              <a:t>computerdenken</a:t>
            </a:r>
            <a:endParaRPr lang="nl-BE" dirty="0" smtClean="0"/>
          </a:p>
          <a:p>
            <a:r>
              <a:rPr lang="nl-BE" dirty="0" smtClean="0"/>
              <a:t>contextblindheid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5376"/>
            <a:ext cx="4752528" cy="662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4. Omgaan met autisme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Een autismevriendelijke omgeving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4.1 De basis: een autismevriendelijke omgeving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wereld verhelderen en verduidelijken</a:t>
            </a:r>
          </a:p>
          <a:p>
            <a:r>
              <a:rPr lang="nl-BE" dirty="0" smtClean="0"/>
              <a:t>concrete communicatie</a:t>
            </a:r>
          </a:p>
          <a:p>
            <a:r>
              <a:rPr lang="nl-BE" dirty="0" smtClean="0"/>
              <a:t>op maat van het kind</a:t>
            </a:r>
          </a:p>
          <a:p>
            <a:r>
              <a:rPr lang="nl-BE" dirty="0" smtClean="0"/>
              <a:t>de Bruin: geef me de 5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1196752"/>
            <a:ext cx="452455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4.2 Duidelijkheid in tijd, activiteiten en ruimte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stap 1: zeg het met woorden</a:t>
            </a:r>
          </a:p>
          <a:p>
            <a:r>
              <a:rPr lang="nl-BE" dirty="0" smtClean="0"/>
              <a:t>stap 2: schrijf het op</a:t>
            </a:r>
          </a:p>
          <a:p>
            <a:r>
              <a:rPr lang="nl-BE" dirty="0" smtClean="0"/>
              <a:t>stap 3: visuele communicatie: zeg het met beelden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1.1 Historiek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Leo </a:t>
            </a:r>
            <a:r>
              <a:rPr lang="nl-BE" dirty="0" err="1" smtClean="0"/>
              <a:t>Kanner</a:t>
            </a:r>
            <a:endParaRPr lang="nl-BE" dirty="0" smtClean="0"/>
          </a:p>
          <a:p>
            <a:r>
              <a:rPr lang="nl-BE" dirty="0" smtClean="0"/>
              <a:t>Hans </a:t>
            </a:r>
            <a:r>
              <a:rPr lang="nl-BE" dirty="0" err="1" smtClean="0"/>
              <a:t>Asperger</a:t>
            </a:r>
            <a:endParaRPr lang="nl-BE" dirty="0" smtClean="0"/>
          </a:p>
          <a:p>
            <a:r>
              <a:rPr lang="nl-BE" dirty="0" smtClean="0"/>
              <a:t>Eric </a:t>
            </a:r>
            <a:r>
              <a:rPr lang="nl-BE" dirty="0" err="1" smtClean="0"/>
              <a:t>Schopler</a:t>
            </a:r>
            <a:endParaRPr lang="nl-BE" dirty="0" smtClean="0"/>
          </a:p>
          <a:p>
            <a:r>
              <a:rPr lang="nl-BE" dirty="0" smtClean="0"/>
              <a:t>Lorna </a:t>
            </a:r>
            <a:r>
              <a:rPr lang="nl-BE" dirty="0" err="1" smtClean="0"/>
              <a:t>Wing</a:t>
            </a:r>
            <a:endParaRPr lang="nl-BE" dirty="0" smtClean="0"/>
          </a:p>
          <a:p>
            <a:r>
              <a:rPr lang="nl-BE" dirty="0" err="1" smtClean="0"/>
              <a:t>Uta</a:t>
            </a:r>
            <a:r>
              <a:rPr lang="nl-BE" dirty="0" smtClean="0"/>
              <a:t> </a:t>
            </a:r>
            <a:r>
              <a:rPr lang="nl-BE" dirty="0" err="1" smtClean="0"/>
              <a:t>Frith</a:t>
            </a:r>
            <a:r>
              <a:rPr lang="nl-BE" dirty="0" smtClean="0"/>
              <a:t>, Simon </a:t>
            </a:r>
            <a:r>
              <a:rPr lang="nl-BE" dirty="0" err="1" smtClean="0"/>
              <a:t>Baron-Cohen</a:t>
            </a:r>
            <a:endParaRPr lang="nl-BE" dirty="0" smtClean="0"/>
          </a:p>
          <a:p>
            <a:r>
              <a:rPr lang="nl-BE" dirty="0" err="1" smtClean="0"/>
              <a:t>Ina</a:t>
            </a:r>
            <a:r>
              <a:rPr lang="nl-BE" dirty="0" smtClean="0"/>
              <a:t> van </a:t>
            </a:r>
            <a:r>
              <a:rPr lang="nl-BE" dirty="0" err="1" smtClean="0"/>
              <a:t>Berckelaer</a:t>
            </a:r>
            <a:endParaRPr lang="nl-BE" dirty="0" smtClean="0"/>
          </a:p>
          <a:p>
            <a:r>
              <a:rPr lang="nl-BE" dirty="0" smtClean="0"/>
              <a:t>Theo Peeters, Peter Vermeulen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484632"/>
            <a:ext cx="8997696" cy="588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24" y="0"/>
            <a:ext cx="344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6" y="0"/>
            <a:ext cx="4485503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45" y="353076"/>
            <a:ext cx="3953854" cy="49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963"/>
            <a:ext cx="4326032" cy="34152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53501"/>
            <a:ext cx="2432004" cy="2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33" y="190287"/>
            <a:ext cx="3168192" cy="38714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61" y="4061694"/>
            <a:ext cx="2381970" cy="26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4.3 Duidelijke gedragsregels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duidelijke afspraken, gewoontes en regels</a:t>
            </a:r>
          </a:p>
          <a:p>
            <a:r>
              <a:rPr lang="nl-BE" dirty="0" smtClean="0"/>
              <a:t>heldere, exacte en concrete geboden en verboden</a:t>
            </a:r>
          </a:p>
          <a:p>
            <a:r>
              <a:rPr lang="nl-BE" dirty="0" smtClean="0"/>
              <a:t>zeg wat je anders wil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4.4 Duidelijke communicatie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concrete en duidelijke taal</a:t>
            </a:r>
          </a:p>
          <a:p>
            <a:r>
              <a:rPr lang="nl-BE" dirty="0" smtClean="0"/>
              <a:t>korte zinnen</a:t>
            </a:r>
          </a:p>
          <a:p>
            <a:r>
              <a:rPr lang="nl-BE" dirty="0" smtClean="0"/>
              <a:t>goed begrepen?</a:t>
            </a:r>
          </a:p>
          <a:p>
            <a:r>
              <a:rPr lang="nl-BE" dirty="0" smtClean="0"/>
              <a:t>duidelijke, concrete en gerichte vragen</a:t>
            </a:r>
          </a:p>
          <a:p>
            <a:r>
              <a:rPr lang="nl-BE" dirty="0" smtClean="0"/>
              <a:t>traag spreken</a:t>
            </a:r>
          </a:p>
          <a:p>
            <a:r>
              <a:rPr lang="nl-BE" dirty="0" smtClean="0"/>
              <a:t>visuele ondersteuning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88785"/>
            <a:ext cx="5040562" cy="648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5. Enkele specifieke problemen</a:t>
            </a:r>
            <a:endParaRPr lang="nl-B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5.1 Omgaan met emoties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r>
              <a:rPr lang="nl-BE" dirty="0" smtClean="0"/>
              <a:t>kalm en rustig blijven</a:t>
            </a:r>
          </a:p>
          <a:p>
            <a:r>
              <a:rPr lang="nl-BE" dirty="0" smtClean="0"/>
              <a:t>verwacht niet dat kind rekening houdt met je emoties</a:t>
            </a:r>
          </a:p>
          <a:p>
            <a:r>
              <a:rPr lang="nl-BE" dirty="0" smtClean="0"/>
              <a:t>voelen situaties anders aan</a:t>
            </a:r>
          </a:p>
          <a:p>
            <a:r>
              <a:rPr lang="nl-BE" dirty="0" smtClean="0"/>
              <a:t>leren herkennen en benoemen van emoties</a:t>
            </a:r>
          </a:p>
          <a:p>
            <a:r>
              <a:rPr lang="nl-BE" dirty="0" smtClean="0"/>
              <a:t>let op met emotionele uitspraken</a:t>
            </a:r>
          </a:p>
          <a:p>
            <a:r>
              <a:rPr lang="nl-BE" dirty="0" smtClean="0"/>
              <a:t>niet spontaan communiceren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-&gt;  a</a:t>
            </a:r>
            <a:r>
              <a:rPr lang="nl-BE" dirty="0" smtClean="0"/>
              <a:t>utismevriendelijke omgeving!</a:t>
            </a:r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1.2 Van autisme en </a:t>
            </a:r>
            <a:r>
              <a:rPr lang="nl-BE" dirty="0" err="1" smtClean="0"/>
              <a:t>asperger</a:t>
            </a:r>
            <a:r>
              <a:rPr lang="nl-BE" dirty="0" smtClean="0"/>
              <a:t> naar autismespectrum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DSM IV: autisme en </a:t>
            </a:r>
            <a:r>
              <a:rPr lang="nl-BE" dirty="0" err="1" smtClean="0"/>
              <a:t>asperger</a:t>
            </a:r>
            <a:endParaRPr lang="nl-BE" dirty="0" smtClean="0"/>
          </a:p>
          <a:p>
            <a:r>
              <a:rPr lang="nl-BE" dirty="0" smtClean="0"/>
              <a:t>DSM 5:	</a:t>
            </a:r>
          </a:p>
          <a:p>
            <a:pPr lvl="1">
              <a:buFont typeface="Wingdings" pitchFamily="2" charset="2"/>
              <a:buChar char="Ø"/>
            </a:pPr>
            <a:r>
              <a:rPr lang="nl-BE" dirty="0" err="1" smtClean="0"/>
              <a:t>autismespectrumstoornis</a:t>
            </a:r>
            <a:endParaRPr lang="nl-BE" dirty="0" smtClean="0"/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van triade naar </a:t>
            </a:r>
            <a:r>
              <a:rPr lang="nl-BE" dirty="0" err="1" smtClean="0"/>
              <a:t>dyade</a:t>
            </a:r>
            <a:endParaRPr lang="nl-BE" dirty="0" smtClean="0"/>
          </a:p>
          <a:p>
            <a:pPr lvl="1">
              <a:buFont typeface="Wingdings" pitchFamily="2" charset="2"/>
              <a:buChar char="Ø"/>
            </a:pPr>
            <a:r>
              <a:rPr lang="nl-BE" dirty="0" smtClean="0"/>
              <a:t>meer dimensionale benadering</a:t>
            </a:r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5.2 Sociale vaardigheden versterken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kind zal anders blijven</a:t>
            </a:r>
          </a:p>
          <a:p>
            <a:r>
              <a:rPr lang="nl-BE" dirty="0" smtClean="0"/>
              <a:t>eenvoudige sociale gedragingen aanleren</a:t>
            </a:r>
          </a:p>
          <a:p>
            <a:r>
              <a:rPr lang="nl-BE" dirty="0" smtClean="0"/>
              <a:t>sociale situatiescripts</a:t>
            </a:r>
          </a:p>
          <a:p>
            <a:r>
              <a:rPr lang="nl-BE" dirty="0" smtClean="0"/>
              <a:t>sociale leerverhalen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05" y="0"/>
            <a:ext cx="44513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05" y="0"/>
            <a:ext cx="4451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05" y="0"/>
            <a:ext cx="4451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60" y="476672"/>
            <a:ext cx="4541879" cy="4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5.3 Het probleem van de vrije tijd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lijst van vrijetijdsactiviteiten</a:t>
            </a:r>
          </a:p>
          <a:p>
            <a:r>
              <a:rPr lang="nl-BE" dirty="0" smtClean="0"/>
              <a:t>dagschema</a:t>
            </a:r>
          </a:p>
          <a:p>
            <a:r>
              <a:rPr lang="nl-BE" dirty="0" smtClean="0"/>
              <a:t>activiteiten aanleren en/of opleggen</a:t>
            </a:r>
          </a:p>
          <a:p>
            <a:r>
              <a:rPr lang="nl-BE" dirty="0" smtClean="0"/>
              <a:t>georganiseerde jeugdvereniging?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5.4 Gedragsproblemen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r>
              <a:rPr lang="nl-BE" dirty="0" smtClean="0"/>
              <a:t>autismebril, analyse probleemgedrag</a:t>
            </a:r>
          </a:p>
          <a:p>
            <a:r>
              <a:rPr lang="nl-BE" dirty="0" smtClean="0"/>
              <a:t>rigiditeit </a:t>
            </a:r>
          </a:p>
          <a:p>
            <a:r>
              <a:rPr lang="nl-BE" dirty="0" smtClean="0"/>
              <a:t>stress en spanning, overvraagd zijn</a:t>
            </a:r>
          </a:p>
          <a:p>
            <a:r>
              <a:rPr lang="nl-BE" dirty="0" smtClean="0"/>
              <a:t>visueel schema voor opdrachten</a:t>
            </a:r>
          </a:p>
          <a:p>
            <a:r>
              <a:rPr lang="nl-BE" dirty="0" smtClean="0"/>
              <a:t>alert zijn voor eerste spanningssignalen</a:t>
            </a:r>
          </a:p>
          <a:p>
            <a:r>
              <a:rPr lang="nl-BE" dirty="0" smtClean="0"/>
              <a:t>(fysieke) agressie kan niet!</a:t>
            </a:r>
          </a:p>
          <a:p>
            <a:pPr>
              <a:buNone/>
            </a:pPr>
            <a:r>
              <a:rPr lang="nl-BE" dirty="0" smtClean="0"/>
              <a:t>-&gt; autismevriendelijke omgeving!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5.5 Omgaan met sensorische problemen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Bogdashina</a:t>
            </a:r>
            <a:r>
              <a:rPr lang="nl-BE" dirty="0" smtClean="0"/>
              <a:t>: Checklist Zintuiglijk Profiel</a:t>
            </a:r>
          </a:p>
          <a:p>
            <a:r>
              <a:rPr lang="nl-BE" dirty="0" smtClean="0"/>
              <a:t>beschermen tegen speelplaats en eetzaal</a:t>
            </a:r>
          </a:p>
          <a:p>
            <a:r>
              <a:rPr lang="nl-BE" dirty="0" err="1" smtClean="0"/>
              <a:t>klassituatie</a:t>
            </a:r>
            <a:r>
              <a:rPr lang="nl-BE" dirty="0" smtClean="0"/>
              <a:t> prikkelarmer</a:t>
            </a:r>
          </a:p>
          <a:p>
            <a:r>
              <a:rPr lang="nl-BE" dirty="0" smtClean="0"/>
              <a:t>prikkelrijke situaties vermijden</a:t>
            </a:r>
          </a:p>
          <a:p>
            <a:r>
              <a:rPr lang="nl-BE" dirty="0" smtClean="0"/>
              <a:t>rustige ruimte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5.6 Eetproblemen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sensorische overgevoeligheid</a:t>
            </a:r>
          </a:p>
          <a:p>
            <a:r>
              <a:rPr lang="nl-BE" dirty="0" smtClean="0"/>
              <a:t>situatie</a:t>
            </a:r>
          </a:p>
          <a:p>
            <a:r>
              <a:rPr lang="nl-BE" dirty="0" smtClean="0"/>
              <a:t>hyposensitiviteit</a:t>
            </a:r>
          </a:p>
          <a:p>
            <a:r>
              <a:rPr lang="nl-BE" dirty="0" smtClean="0"/>
              <a:t>rigiditeit</a:t>
            </a:r>
          </a:p>
          <a:p>
            <a:pPr>
              <a:buNone/>
            </a:pPr>
            <a:r>
              <a:rPr lang="nl-BE" dirty="0" smtClean="0"/>
              <a:t>-&gt; werk met stappenplan</a:t>
            </a:r>
            <a:endParaRPr lang="nl-B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6. De hulpverlening</a:t>
            </a:r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1.3 Voorkomen van autisme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voorkomen: 6/1000 personen</a:t>
            </a:r>
          </a:p>
          <a:p>
            <a:r>
              <a:rPr lang="nl-BE" dirty="0" smtClean="0"/>
              <a:t>jongens/meisjes = 3,5 à 4/1</a:t>
            </a:r>
          </a:p>
          <a:p>
            <a:r>
              <a:rPr lang="nl-BE" dirty="0" smtClean="0"/>
              <a:t>belang van intelligentie</a:t>
            </a:r>
          </a:p>
          <a:p>
            <a:r>
              <a:rPr lang="nl-BE" dirty="0" smtClean="0"/>
              <a:t>autisme-epidemie?</a:t>
            </a:r>
            <a:endParaRPr lang="nl-BE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6.1 Hulp aan ouders en gezin: </a:t>
            </a:r>
            <a:r>
              <a:rPr lang="nl-BE" dirty="0" err="1" smtClean="0"/>
              <a:t>psycho-educatie</a:t>
            </a:r>
            <a:r>
              <a:rPr lang="nl-BE" dirty="0" smtClean="0"/>
              <a:t> en hulp bij verwerking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ouders informeren over autisme en hulpverleningaanbod: </a:t>
            </a:r>
            <a:r>
              <a:rPr lang="nl-BE" dirty="0" err="1" smtClean="0"/>
              <a:t>psycho-educatie</a:t>
            </a:r>
            <a:endParaRPr lang="nl-BE" dirty="0" smtClean="0"/>
          </a:p>
          <a:p>
            <a:r>
              <a:rPr lang="nl-BE" dirty="0" smtClean="0"/>
              <a:t>individueel of in groep</a:t>
            </a:r>
          </a:p>
          <a:p>
            <a:r>
              <a:rPr lang="nl-BE" dirty="0" smtClean="0"/>
              <a:t>vragen over toekomst</a:t>
            </a:r>
          </a:p>
          <a:p>
            <a:r>
              <a:rPr lang="nl-BE" dirty="0" smtClean="0"/>
              <a:t>emotionele verwerking</a:t>
            </a:r>
          </a:p>
          <a:p>
            <a:r>
              <a:rPr lang="nl-BE" dirty="0" smtClean="0"/>
              <a:t>broers en zussen</a:t>
            </a:r>
            <a:endParaRPr lang="nl-BE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Hulpverlening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VVA: Vlaamse vereniging voor autisme</a:t>
            </a:r>
          </a:p>
          <a:p>
            <a:r>
              <a:rPr lang="nl-BE" dirty="0" smtClean="0"/>
              <a:t>thuisbegeleidingsdiensten autisme via VAPH</a:t>
            </a:r>
          </a:p>
          <a:p>
            <a:r>
              <a:rPr lang="nl-BE" dirty="0" smtClean="0"/>
              <a:t>revalidatiecentra, centra geestelijke gezondheidszorg, diensten </a:t>
            </a:r>
            <a:r>
              <a:rPr lang="nl-BE" dirty="0" err="1" smtClean="0"/>
              <a:t>kinder</a:t>
            </a:r>
            <a:r>
              <a:rPr lang="nl-BE" dirty="0" smtClean="0"/>
              <a:t>- en jeugdpsychiatrie, privé-initiatieven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Hulpverlening Nederland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MEE-Nederland</a:t>
            </a:r>
            <a:endParaRPr lang="nl-BE" dirty="0" smtClean="0"/>
          </a:p>
          <a:p>
            <a:r>
              <a:rPr lang="nl-BE" dirty="0" smtClean="0"/>
              <a:t>Bureau Jeugdzorg</a:t>
            </a:r>
          </a:p>
          <a:p>
            <a:r>
              <a:rPr lang="nl-BE" dirty="0" smtClean="0"/>
              <a:t>NVA: Nederlandse vereniging voor autisme</a:t>
            </a:r>
          </a:p>
          <a:p>
            <a:r>
              <a:rPr lang="nl-BE" dirty="0" smtClean="0"/>
              <a:t>Dr. Leo </a:t>
            </a:r>
            <a:r>
              <a:rPr lang="nl-BE" dirty="0" err="1" smtClean="0"/>
              <a:t>Kannerhuis</a:t>
            </a:r>
            <a:endParaRPr lang="nl-B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6.2 Hulp op school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vaak minder problemen op school</a:t>
            </a:r>
          </a:p>
          <a:p>
            <a:r>
              <a:rPr lang="nl-BE" dirty="0" smtClean="0"/>
              <a:t>stress opladen op school, thuis ontladen</a:t>
            </a:r>
          </a:p>
          <a:p>
            <a:r>
              <a:rPr lang="nl-BE" dirty="0" smtClean="0"/>
              <a:t>school en schoolbegeleidingsdienst informeren</a:t>
            </a:r>
            <a:endParaRPr lang="nl-B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Hulp op school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GON-begeleiding</a:t>
            </a:r>
            <a:endParaRPr lang="nl-BE" dirty="0" smtClean="0"/>
          </a:p>
          <a:p>
            <a:r>
              <a:rPr lang="nl-BE" dirty="0" smtClean="0"/>
              <a:t>buitengewoon onderwijs</a:t>
            </a:r>
          </a:p>
          <a:p>
            <a:r>
              <a:rPr lang="nl-BE" dirty="0" err="1" smtClean="0"/>
              <a:t>externaat</a:t>
            </a:r>
            <a:r>
              <a:rPr lang="nl-BE" dirty="0" smtClean="0"/>
              <a:t>, semi-internaat, internaat (VAPH)</a:t>
            </a:r>
            <a:endParaRPr lang="nl-B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Hulp op school Nederland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leerlinggebonden</a:t>
            </a:r>
            <a:r>
              <a:rPr lang="nl-BE" dirty="0" smtClean="0"/>
              <a:t> financiering (‘rugzak’)</a:t>
            </a:r>
          </a:p>
          <a:p>
            <a:r>
              <a:rPr lang="nl-BE" dirty="0" smtClean="0"/>
              <a:t>passend onderwijs</a:t>
            </a:r>
          </a:p>
          <a:p>
            <a:r>
              <a:rPr lang="nl-BE" dirty="0" smtClean="0"/>
              <a:t>Steunpunten voor autisme en Regionaal Expertisecentra</a:t>
            </a:r>
          </a:p>
          <a:p>
            <a:r>
              <a:rPr lang="nl-BE" dirty="0" smtClean="0"/>
              <a:t>weinig internaten</a:t>
            </a:r>
          </a:p>
          <a:p>
            <a:r>
              <a:rPr lang="nl-BE" dirty="0" smtClean="0"/>
              <a:t>wooninitiatieven van ouders</a:t>
            </a:r>
            <a:endParaRPr lang="nl-B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6.3 Individuele begeleiding van het kind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vanuit </a:t>
            </a:r>
            <a:r>
              <a:rPr lang="nl-BE" dirty="0" err="1" smtClean="0"/>
              <a:t>psycho-educatief</a:t>
            </a:r>
            <a:r>
              <a:rPr lang="nl-BE" dirty="0" smtClean="0"/>
              <a:t> model</a:t>
            </a:r>
          </a:p>
          <a:p>
            <a:r>
              <a:rPr lang="nl-BE" dirty="0" smtClean="0"/>
              <a:t>weerstand tegen </a:t>
            </a:r>
            <a:r>
              <a:rPr lang="nl-BE" dirty="0" err="1" smtClean="0"/>
              <a:t>autisme-diagnose</a:t>
            </a:r>
            <a:endParaRPr lang="nl-BE" dirty="0" smtClean="0"/>
          </a:p>
          <a:p>
            <a:r>
              <a:rPr lang="nl-BE" dirty="0" err="1" smtClean="0"/>
              <a:t>psycho-educatief</a:t>
            </a:r>
            <a:r>
              <a:rPr lang="nl-BE" dirty="0" smtClean="0"/>
              <a:t> pakket: ‘Ik ben speciaal’ (Vermeulen)</a:t>
            </a:r>
            <a:endParaRPr lang="nl-B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6.4 Medicatie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r>
              <a:rPr lang="nl-BE" dirty="0" smtClean="0"/>
              <a:t>geen essentieel onderdeel van behandeling, enkel voor </a:t>
            </a:r>
            <a:r>
              <a:rPr lang="nl-BE" dirty="0" err="1" smtClean="0"/>
              <a:t>comorbide</a:t>
            </a:r>
            <a:r>
              <a:rPr lang="nl-BE" dirty="0" smtClean="0"/>
              <a:t> en verwante problemen</a:t>
            </a:r>
          </a:p>
          <a:p>
            <a:r>
              <a:rPr lang="nl-BE" dirty="0" smtClean="0"/>
              <a:t>ADHD –symptomen: </a:t>
            </a:r>
            <a:r>
              <a:rPr lang="nl-BE" dirty="0" err="1"/>
              <a:t>p</a:t>
            </a:r>
            <a:r>
              <a:rPr lang="nl-BE" dirty="0" err="1" smtClean="0"/>
              <a:t>sycho-stimulantia</a:t>
            </a:r>
            <a:r>
              <a:rPr lang="nl-BE" dirty="0" smtClean="0"/>
              <a:t> (</a:t>
            </a:r>
            <a:r>
              <a:rPr lang="nl-BE" dirty="0" err="1" smtClean="0"/>
              <a:t>methylfenidaat</a:t>
            </a:r>
            <a:r>
              <a:rPr lang="nl-BE" dirty="0" smtClean="0"/>
              <a:t>)</a:t>
            </a:r>
          </a:p>
          <a:p>
            <a:r>
              <a:rPr lang="nl-BE" dirty="0" smtClean="0"/>
              <a:t>agressie, angst, stemmingsschommelingen..: </a:t>
            </a:r>
            <a:r>
              <a:rPr lang="nl-BE" dirty="0" err="1" smtClean="0"/>
              <a:t>neuroleptica</a:t>
            </a:r>
            <a:endParaRPr lang="nl-BE" dirty="0" smtClean="0"/>
          </a:p>
          <a:p>
            <a:r>
              <a:rPr lang="nl-BE" dirty="0" smtClean="0"/>
              <a:t>depressie: antidepressiva</a:t>
            </a:r>
          </a:p>
          <a:p>
            <a:r>
              <a:rPr lang="nl-BE" dirty="0" smtClean="0"/>
              <a:t>dwang: antidepressiva, </a:t>
            </a:r>
            <a:r>
              <a:rPr lang="nl-BE" dirty="0" err="1" smtClean="0"/>
              <a:t>neuroleptica</a:t>
            </a:r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1.4 Autisme komt vaak niet alleen voor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ADHD</a:t>
            </a:r>
          </a:p>
          <a:p>
            <a:r>
              <a:rPr lang="nl-BE" dirty="0" err="1" smtClean="0"/>
              <a:t>dyspraxie</a:t>
            </a:r>
            <a:r>
              <a:rPr lang="nl-BE" dirty="0" smtClean="0"/>
              <a:t> of DCD</a:t>
            </a:r>
          </a:p>
          <a:p>
            <a:r>
              <a:rPr lang="nl-BE" dirty="0" smtClean="0"/>
              <a:t>taalontwikkelingsstoornissen en leerstoornissen</a:t>
            </a:r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1.5 En hoe zit dat met MCDD?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stoornissen in de sociale </a:t>
            </a:r>
            <a:r>
              <a:rPr lang="nl-BE" dirty="0" err="1" smtClean="0"/>
              <a:t>contactname</a:t>
            </a:r>
            <a:endParaRPr lang="nl-BE" dirty="0" smtClean="0"/>
          </a:p>
          <a:p>
            <a:r>
              <a:rPr lang="nl-BE" dirty="0" smtClean="0"/>
              <a:t>stoornissen in de regulatie van emoties</a:t>
            </a:r>
          </a:p>
          <a:p>
            <a:r>
              <a:rPr lang="nl-BE" dirty="0" smtClean="0"/>
              <a:t>denkstoornissen</a:t>
            </a:r>
          </a:p>
          <a:p>
            <a:r>
              <a:rPr lang="nl-BE" dirty="0" smtClean="0"/>
              <a:t>binnen autismespectrum?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1.6 Autisme: een stoornis op drie niveaus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gedragsmatig niveau: de ‘buitenkant’</a:t>
            </a:r>
          </a:p>
          <a:p>
            <a:r>
              <a:rPr lang="nl-BE" dirty="0" smtClean="0"/>
              <a:t>denken en waarneming: de‘binnenkant’</a:t>
            </a:r>
          </a:p>
          <a:p>
            <a:r>
              <a:rPr lang="nl-BE" dirty="0" smtClean="0"/>
              <a:t>biologisch niveau</a:t>
            </a: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2. De gedragskenmerken: de buitenkant</a:t>
            </a:r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959</Words>
  <Application>Microsoft Office PowerPoint</Application>
  <PresentationFormat>Diavoorstelling (4:3)</PresentationFormat>
  <Paragraphs>253</Paragraphs>
  <Slides>57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58" baseType="lpstr">
      <vt:lpstr>Office-thema</vt:lpstr>
      <vt:lpstr>PowerPoint-presentatie</vt:lpstr>
      <vt:lpstr>1. Inleiding</vt:lpstr>
      <vt:lpstr>1.1 Historiek</vt:lpstr>
      <vt:lpstr>1.2 Van autisme en asperger naar autismespectrum</vt:lpstr>
      <vt:lpstr>1.3 Voorkomen van autisme</vt:lpstr>
      <vt:lpstr>1.4 Autisme komt vaak niet alleen voor</vt:lpstr>
      <vt:lpstr>1.5 En hoe zit dat met MCDD? </vt:lpstr>
      <vt:lpstr>1.6 Autisme: een stoornis op drie niveaus</vt:lpstr>
      <vt:lpstr>2. De gedragskenmerken: de buitenkant</vt:lpstr>
      <vt:lpstr>DSM 5: criteria autismespectrumstoornis</vt:lpstr>
      <vt:lpstr>2.1 Problemen in sociale interactie en sociale communicatie</vt:lpstr>
      <vt:lpstr>2.1.1 Inleiding: sociale subtypes van Lorna Wing</vt:lpstr>
      <vt:lpstr>2.1.2 Tekorten in sociaal-emotionele wederkerigheid: sociale interactie</vt:lpstr>
      <vt:lpstr>2.1.2 Tekorten in sociaal-emotionele wederkerigheid: sociale communicatie</vt:lpstr>
      <vt:lpstr>2.1.2 Tekorten in sociaal-emotionele wederkerigheid: sociale communicatie</vt:lpstr>
      <vt:lpstr>2.1.3 Tekorten in non-verbale communicatieve gedragingen</vt:lpstr>
      <vt:lpstr>2.1.4 Tekorten in het ontwikkelen en onderhouden van relaties</vt:lpstr>
      <vt:lpstr>2.2 Beperkte, repetitieve patronen van gedrag, interesses en activiteiten</vt:lpstr>
      <vt:lpstr> 2.2.1 Stereotiepe of repetitieve spraak, bewegingen of gebruik van objecten </vt:lpstr>
      <vt:lpstr> 2.2.2 Excessief vasthangen aan routines, geritualiseerde gedragspatronen of excessieve weerstand tegen verandering </vt:lpstr>
      <vt:lpstr> 2.2.3 Beperkte, vaste interesses die abnormaal zijn in intensiteit of focus </vt:lpstr>
      <vt:lpstr>2.2.4 Hyper- of hyporeactiviteit t.o. sensorische prikkels of ongewone interesse in sensorische aspecten </vt:lpstr>
      <vt:lpstr>3. Het denken: de binnenkant</vt:lpstr>
      <vt:lpstr>Het denken: de cognitieve hypotheses</vt:lpstr>
      <vt:lpstr>PowerPoint-presentatie</vt:lpstr>
      <vt:lpstr>4. Omgaan met autisme</vt:lpstr>
      <vt:lpstr>4.1 De basis: een autismevriendelijke omgeving</vt:lpstr>
      <vt:lpstr>PowerPoint-presentatie</vt:lpstr>
      <vt:lpstr>4.2 Duidelijkheid in tijd, activiteiten en ruimte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4.3 Duidelijke gedragsregels</vt:lpstr>
      <vt:lpstr>4.4 Duidelijke communicatie</vt:lpstr>
      <vt:lpstr>PowerPoint-presentatie</vt:lpstr>
      <vt:lpstr>5. Enkele specifieke problemen</vt:lpstr>
      <vt:lpstr>5.1 Omgaan met emoties</vt:lpstr>
      <vt:lpstr>5.2 Sociale vaardigheden versterken</vt:lpstr>
      <vt:lpstr>PowerPoint-presentatie</vt:lpstr>
      <vt:lpstr>PowerPoint-presentatie</vt:lpstr>
      <vt:lpstr>PowerPoint-presentatie</vt:lpstr>
      <vt:lpstr>PowerPoint-presentatie</vt:lpstr>
      <vt:lpstr>5.3 Het probleem van de vrije tijd</vt:lpstr>
      <vt:lpstr>5.4 Gedragsproblemen</vt:lpstr>
      <vt:lpstr>5.5 Omgaan met sensorische problemen</vt:lpstr>
      <vt:lpstr>5.6 Eetproblemen</vt:lpstr>
      <vt:lpstr>6. De hulpverlening</vt:lpstr>
      <vt:lpstr>6.1 Hulp aan ouders en gezin: psycho-educatie en hulp bij verwerking</vt:lpstr>
      <vt:lpstr>Hulpverlening Vlaanderen</vt:lpstr>
      <vt:lpstr>Hulpverlening Nederland</vt:lpstr>
      <vt:lpstr>6.2 Hulp op school</vt:lpstr>
      <vt:lpstr>Hulp op school Vlaanderen</vt:lpstr>
      <vt:lpstr>Hulp op school Nederland</vt:lpstr>
      <vt:lpstr>6.3 Individuele begeleiding van het kind</vt:lpstr>
      <vt:lpstr>6.4 Medicatie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wereld er anders uit ziet</dc:title>
  <dc:creator>Mark Willems</dc:creator>
  <cp:lastModifiedBy>Line Tuymans</cp:lastModifiedBy>
  <cp:revision>26</cp:revision>
  <dcterms:created xsi:type="dcterms:W3CDTF">2012-09-23T17:55:58Z</dcterms:created>
  <dcterms:modified xsi:type="dcterms:W3CDTF">2012-10-01T09:18:11Z</dcterms:modified>
</cp:coreProperties>
</file>